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handoutMasterIdLst>
    <p:handoutMasterId r:id="rId13"/>
  </p:handoutMasterIdLst>
  <p:sldIdLst>
    <p:sldId id="256" r:id="rId5"/>
    <p:sldId id="257" r:id="rId6"/>
    <p:sldId id="258" r:id="rId7"/>
    <p:sldId id="260" r:id="rId8"/>
    <p:sldId id="262" r:id="rId9"/>
    <p:sldId id="259" r:id="rId10"/>
    <p:sldId id="261" r:id="rId11"/>
    <p:sldId id="263" r:id="rId1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70" d="100"/>
          <a:sy n="70" d="100"/>
        </p:scale>
        <p:origin x="34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146" cy="466337"/>
          </a:xfrm>
          <a:prstGeom prst="rect">
            <a:avLst/>
          </a:prstGeom>
        </p:spPr>
        <p:txBody>
          <a:bodyPr vert="horz" lIns="92062" tIns="46031" rIns="92062" bIns="4603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654" y="0"/>
            <a:ext cx="3037146" cy="466337"/>
          </a:xfrm>
          <a:prstGeom prst="rect">
            <a:avLst/>
          </a:prstGeom>
        </p:spPr>
        <p:txBody>
          <a:bodyPr vert="horz" lIns="92062" tIns="46031" rIns="92062" bIns="46031" rtlCol="0"/>
          <a:lstStyle>
            <a:lvl1pPr algn="r">
              <a:defRPr sz="1200"/>
            </a:lvl1pPr>
          </a:lstStyle>
          <a:p>
            <a:fld id="{9D8938E9-B4A3-4964-AC6D-570B2BAA4298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063"/>
            <a:ext cx="3037146" cy="466337"/>
          </a:xfrm>
          <a:prstGeom prst="rect">
            <a:avLst/>
          </a:prstGeom>
        </p:spPr>
        <p:txBody>
          <a:bodyPr vert="horz" lIns="92062" tIns="46031" rIns="92062" bIns="4603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654" y="8830063"/>
            <a:ext cx="3037146" cy="466337"/>
          </a:xfrm>
          <a:prstGeom prst="rect">
            <a:avLst/>
          </a:prstGeom>
        </p:spPr>
        <p:txBody>
          <a:bodyPr vert="horz" lIns="92062" tIns="46031" rIns="92062" bIns="46031" rtlCol="0" anchor="b"/>
          <a:lstStyle>
            <a:lvl1pPr algn="r">
              <a:defRPr sz="1200"/>
            </a:lvl1pPr>
          </a:lstStyle>
          <a:p>
            <a:fld id="{91B3CF68-B0F4-40BC-9649-11672FCBD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37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2/12/2014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2/12/2014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2/12/2014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2/12/2014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2/12/2014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Distance Learning and Our Consortium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Southeast interactive Long distance learning (SILDL)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8538" y="2921383"/>
            <a:ext cx="1524000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64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(1997 – Present)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DTG Telecommunications – Cooperative Effort between telephone company and area schools.</a:t>
            </a:r>
          </a:p>
          <a:p>
            <a:endParaRPr lang="en-US" dirty="0"/>
          </a:p>
          <a:p>
            <a:r>
              <a:rPr lang="en-US" dirty="0" smtClean="0"/>
              <a:t>DTG, Avon, Bon </a:t>
            </a:r>
            <a:r>
              <a:rPr lang="en-US" dirty="0" err="1" smtClean="0"/>
              <a:t>Homme</a:t>
            </a:r>
            <a:r>
              <a:rPr lang="en-US" dirty="0" smtClean="0"/>
              <a:t>, Gayville-Volin, Irene, </a:t>
            </a:r>
            <a:r>
              <a:rPr lang="en-US" dirty="0" err="1" smtClean="0"/>
              <a:t>Wakonda</a:t>
            </a:r>
            <a:r>
              <a:rPr lang="en-US" dirty="0" smtClean="0"/>
              <a:t>, </a:t>
            </a:r>
            <a:r>
              <a:rPr lang="en-US" dirty="0" err="1" smtClean="0"/>
              <a:t>Viborg</a:t>
            </a:r>
            <a:r>
              <a:rPr lang="en-US" dirty="0" smtClean="0"/>
              <a:t>, Hurley, Parker, Tea (Later), Canton, Beresford, USD and Children’s Hospital and School.</a:t>
            </a:r>
          </a:p>
          <a:p>
            <a:endParaRPr lang="en-US" dirty="0"/>
          </a:p>
          <a:p>
            <a:r>
              <a:rPr lang="en-US" dirty="0" smtClean="0"/>
              <a:t>Funded through a RUS Grant – Department of Agriculture Rural Utilities Service.   - Secured this grant twice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71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Larry </a:t>
            </a:r>
            <a:r>
              <a:rPr lang="en-US" dirty="0" err="1" smtClean="0"/>
              <a:t>Lickfelt</a:t>
            </a:r>
            <a:r>
              <a:rPr lang="en-US" dirty="0" smtClean="0"/>
              <a:t> – University of South Dakota (Previous:  Bon </a:t>
            </a:r>
            <a:r>
              <a:rPr lang="en-US" dirty="0" err="1" smtClean="0"/>
              <a:t>Homme</a:t>
            </a:r>
            <a:r>
              <a:rPr lang="en-US" dirty="0" smtClean="0"/>
              <a:t> Superintendent)</a:t>
            </a:r>
          </a:p>
          <a:p>
            <a:r>
              <a:rPr lang="en-US" dirty="0" smtClean="0"/>
              <a:t>Don Versteeg – University of South Dakota (</a:t>
            </a:r>
            <a:r>
              <a:rPr lang="en-US" dirty="0" err="1" smtClean="0"/>
              <a:t>Prevous</a:t>
            </a:r>
            <a:r>
              <a:rPr lang="en-US" dirty="0" smtClean="0"/>
              <a:t>: Canton Math Teacher)</a:t>
            </a:r>
          </a:p>
          <a:p>
            <a:r>
              <a:rPr lang="en-US" dirty="0" smtClean="0"/>
              <a:t>Jason Selchert – Gayville-Volin School District (Technology Coordinator and Superintendent) 2012-Present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94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Fiscal Agent – Southeast Area Cooperative 1998-Present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Advisory Board – One Superintendent Each School</a:t>
            </a:r>
            <a:endParaRPr lang="en-US" sz="2800" dirty="0" smtClean="0"/>
          </a:p>
          <a:p>
            <a:r>
              <a:rPr lang="en-US" sz="2800" dirty="0" smtClean="0"/>
              <a:t>Determines Offerings</a:t>
            </a:r>
          </a:p>
          <a:p>
            <a:r>
              <a:rPr lang="en-US" sz="2800" dirty="0" smtClean="0"/>
              <a:t>Sets Policy</a:t>
            </a:r>
          </a:p>
          <a:p>
            <a:r>
              <a:rPr lang="en-US" sz="2800" dirty="0" smtClean="0"/>
              <a:t>Adopts Budget</a:t>
            </a:r>
          </a:p>
          <a:p>
            <a:r>
              <a:rPr lang="en-US" sz="2800" dirty="0" smtClean="0"/>
              <a:t>Sets Membership Fees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9706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64742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Alcester-Hudson School </a:t>
            </a:r>
            <a:r>
              <a:rPr lang="en-US" dirty="0" smtClean="0"/>
              <a:t>District                              Prospective</a:t>
            </a:r>
            <a:endParaRPr lang="en-US" dirty="0"/>
          </a:p>
          <a:p>
            <a:r>
              <a:rPr lang="en-US" dirty="0"/>
              <a:t>Arlington School </a:t>
            </a:r>
            <a:r>
              <a:rPr lang="en-US" dirty="0" smtClean="0"/>
              <a:t>District 						*Beresford</a:t>
            </a:r>
            <a:endParaRPr lang="en-US" dirty="0"/>
          </a:p>
          <a:p>
            <a:r>
              <a:rPr lang="en-US" dirty="0"/>
              <a:t>Avon School District</a:t>
            </a:r>
          </a:p>
          <a:p>
            <a:r>
              <a:rPr lang="en-US" dirty="0"/>
              <a:t>Centerville School District (</a:t>
            </a:r>
            <a:r>
              <a:rPr lang="en-US" dirty="0" smtClean="0"/>
              <a:t>2014-2015)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Clark </a:t>
            </a:r>
            <a:r>
              <a:rPr lang="en-US" dirty="0"/>
              <a:t>School </a:t>
            </a:r>
            <a:r>
              <a:rPr lang="en-US" dirty="0" smtClean="0"/>
              <a:t>District</a:t>
            </a:r>
          </a:p>
          <a:p>
            <a:r>
              <a:rPr lang="en-US" dirty="0" smtClean="0"/>
              <a:t>Estelline</a:t>
            </a:r>
            <a:endParaRPr lang="en-US" dirty="0"/>
          </a:p>
          <a:p>
            <a:r>
              <a:rPr lang="en-US" dirty="0"/>
              <a:t>Gayville-Volin School District</a:t>
            </a:r>
          </a:p>
          <a:p>
            <a:r>
              <a:rPr lang="en-US" dirty="0"/>
              <a:t>Irene-</a:t>
            </a:r>
            <a:r>
              <a:rPr lang="en-US" dirty="0" err="1"/>
              <a:t>Wakonda</a:t>
            </a:r>
            <a:r>
              <a:rPr lang="en-US" dirty="0"/>
              <a:t> School District</a:t>
            </a:r>
          </a:p>
          <a:p>
            <a:r>
              <a:rPr lang="en-US" dirty="0"/>
              <a:t>Rutland School District</a:t>
            </a:r>
          </a:p>
          <a:p>
            <a:r>
              <a:rPr lang="en-US" dirty="0"/>
              <a:t>Sioux Valley School District</a:t>
            </a:r>
          </a:p>
          <a:p>
            <a:r>
              <a:rPr lang="en-US" dirty="0"/>
              <a:t>Tea Area School District</a:t>
            </a:r>
          </a:p>
          <a:p>
            <a:r>
              <a:rPr lang="en-US" dirty="0" err="1"/>
              <a:t>Viborg</a:t>
            </a:r>
            <a:r>
              <a:rPr lang="en-US" dirty="0"/>
              <a:t>-Hurley School District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44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College Offerings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864" y="1532656"/>
            <a:ext cx="5502439" cy="4663192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Fall 2013</a:t>
            </a:r>
          </a:p>
          <a:p>
            <a:r>
              <a:rPr lang="en-US" dirty="0"/>
              <a:t>ENG 103	Composition I (H5)	 MWF  7:00-7:50 am</a:t>
            </a:r>
          </a:p>
          <a:p>
            <a:r>
              <a:rPr lang="en-US" dirty="0"/>
              <a:t>ENG 103	Composition I (H5a)	 TR  9:00—10:15 am</a:t>
            </a:r>
          </a:p>
          <a:p>
            <a:r>
              <a:rPr lang="en-US" dirty="0"/>
              <a:t>ENG 103	Composition I (H5b)	 TR 1:00—2:15 pm</a:t>
            </a:r>
          </a:p>
          <a:p>
            <a:r>
              <a:rPr lang="en-US" dirty="0"/>
              <a:t>MTH 150	College Algebra	MWRF 8:00-8:50  am</a:t>
            </a:r>
          </a:p>
          <a:p>
            <a:r>
              <a:rPr lang="en-US" dirty="0"/>
              <a:t>PSY 101	Intro to Psychology	MWF  9:00-9:50 am</a:t>
            </a:r>
          </a:p>
          <a:p>
            <a:r>
              <a:rPr lang="en-US" dirty="0"/>
              <a:t>CJU 133	Intro to Criminal Justice	MWF  1:00-1:50 pm</a:t>
            </a:r>
          </a:p>
          <a:p>
            <a:r>
              <a:rPr lang="en-US" dirty="0"/>
              <a:t>MUS 100	Music Theory	MWF  2:00-2:50 pm</a:t>
            </a:r>
          </a:p>
          <a:p>
            <a:r>
              <a:rPr lang="en-US" dirty="0"/>
              <a:t>POS 120	American Government       MWF  3:00-3:50 </a:t>
            </a:r>
            <a:r>
              <a:rPr lang="en-US" dirty="0" smtClean="0"/>
              <a:t>pm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99808" y="1532656"/>
            <a:ext cx="5502439" cy="4663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dirty="0"/>
              <a:t>Spring 2013</a:t>
            </a:r>
          </a:p>
          <a:p>
            <a:r>
              <a:rPr lang="en-US" dirty="0"/>
              <a:t>ENG 210	Literature I (H5)	 MWF  7:00-7:50 am</a:t>
            </a:r>
          </a:p>
          <a:p>
            <a:r>
              <a:rPr lang="en-US" dirty="0"/>
              <a:t>ENG 210	Literature I (H5a)	 TR  9:00—10:15 am</a:t>
            </a:r>
          </a:p>
          <a:p>
            <a:r>
              <a:rPr lang="en-US" dirty="0"/>
              <a:t>ENG 210	Literature I(H5b)	 TR 1:00—2:15 pm</a:t>
            </a:r>
          </a:p>
          <a:p>
            <a:r>
              <a:rPr lang="en-US" dirty="0"/>
              <a:t>MTH 180	Pre-Calculus 	MWRF 8:00-8:50  am</a:t>
            </a:r>
          </a:p>
          <a:p>
            <a:r>
              <a:rPr lang="en-US" dirty="0"/>
              <a:t>PSY 101	Intro to Sociology	MWF  9:00-9:50 am</a:t>
            </a:r>
          </a:p>
          <a:p>
            <a:r>
              <a:rPr lang="en-US" dirty="0"/>
              <a:t>Pharmacology and Nutrition   - </a:t>
            </a:r>
            <a:r>
              <a:rPr lang="en-US" dirty="0" smtClean="0"/>
              <a:t>TBA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2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School Offerings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2013-2014 Offerings</a:t>
            </a:r>
          </a:p>
          <a:p>
            <a:r>
              <a:rPr lang="en-US" dirty="0"/>
              <a:t>Agribusiness</a:t>
            </a:r>
          </a:p>
          <a:p>
            <a:r>
              <a:rPr lang="en-US" dirty="0"/>
              <a:t>Anatomy and Physiology</a:t>
            </a:r>
          </a:p>
          <a:p>
            <a:r>
              <a:rPr lang="en-US" dirty="0"/>
              <a:t>Natural History</a:t>
            </a:r>
          </a:p>
          <a:p>
            <a:r>
              <a:rPr lang="en-US" dirty="0"/>
              <a:t>Physics</a:t>
            </a:r>
          </a:p>
          <a:p>
            <a:r>
              <a:rPr lang="en-US" dirty="0"/>
              <a:t>Comprehensive Creative Art</a:t>
            </a:r>
          </a:p>
          <a:p>
            <a:r>
              <a:rPr lang="en-US" dirty="0"/>
              <a:t>Accounting I and II</a:t>
            </a:r>
          </a:p>
          <a:p>
            <a:r>
              <a:rPr lang="en-US" dirty="0"/>
              <a:t>Algebra I</a:t>
            </a:r>
          </a:p>
          <a:p>
            <a:r>
              <a:rPr lang="en-US" dirty="0"/>
              <a:t>Digital Media</a:t>
            </a:r>
          </a:p>
          <a:p>
            <a:r>
              <a:rPr lang="en-US" dirty="0"/>
              <a:t>Service Learning</a:t>
            </a:r>
          </a:p>
          <a:p>
            <a:r>
              <a:rPr lang="en-US" dirty="0"/>
              <a:t>Spanish I and </a:t>
            </a:r>
            <a:r>
              <a:rPr lang="en-US" dirty="0" smtClean="0"/>
              <a:t>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67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 Customized Learning Structure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068403"/>
            <a:ext cx="5679112" cy="41957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9112" y="2068403"/>
            <a:ext cx="6443491" cy="419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50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954F16F81091488DF337E7A42BEE3D" ma:contentTypeVersion="0" ma:contentTypeDescription="Create a new document." ma:contentTypeScope="" ma:versionID="e17710ef17d9a6ff3892760e0a42ffc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FA33FCF-53D9-403E-9D6D-41F4B5ED2B94}"/>
</file>

<file path=customXml/itemProps2.xml><?xml version="1.0" encoding="utf-8"?>
<ds:datastoreItem xmlns:ds="http://schemas.openxmlformats.org/officeDocument/2006/customXml" ds:itemID="{1C8D236C-2F61-433D-A7C6-F884942229CE}"/>
</file>

<file path=customXml/itemProps3.xml><?xml version="1.0" encoding="utf-8"?>
<ds:datastoreItem xmlns:ds="http://schemas.openxmlformats.org/officeDocument/2006/customXml" ds:itemID="{D3F79CA5-EE49-41E1-B460-30EAB998EADC}"/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1097</TotalTime>
  <Words>199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Ion</vt:lpstr>
      <vt:lpstr>Distance Learning and Our Consortium</vt:lpstr>
      <vt:lpstr>History (1997 – Present)</vt:lpstr>
      <vt:lpstr>Directors</vt:lpstr>
      <vt:lpstr>Fiscal Agent – Southeast Area Cooperative 1998-Present</vt:lpstr>
      <vt:lpstr>Membership</vt:lpstr>
      <vt:lpstr>College Offerings</vt:lpstr>
      <vt:lpstr>High School Offerings</vt:lpstr>
      <vt:lpstr>Mass Customized Learning Structure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Distance Learning and Our Consortium</dc:title>
  <dc:creator>Jason Selchert</dc:creator>
  <cp:lastModifiedBy>Selchert, Jason W</cp:lastModifiedBy>
  <cp:revision>7</cp:revision>
  <cp:lastPrinted>2014-02-12T12:48:09Z</cp:lastPrinted>
  <dcterms:created xsi:type="dcterms:W3CDTF">2014-02-08T17:43:20Z</dcterms:created>
  <dcterms:modified xsi:type="dcterms:W3CDTF">2014-02-12T21:06:39Z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0x010100F4954F16F81091488DF337E7A42BEE3D</vt:lpwstr>
  </property>
</Properties>
</file>